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re Sugar" charset="1" panose="00000000000000000000"/>
      <p:regular r:id="rId14"/>
    </p:embeddedFont>
    <p:embeddedFont>
      <p:font typeface="More Sugar Thin"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jpe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jpeg" Type="http://schemas.openxmlformats.org/officeDocument/2006/relationships/image"/><Relationship Id="rId11" Target="../media/VAGUw5ftlrQ.mp4" Type="http://schemas.openxmlformats.org/officeDocument/2006/relationships/video"/><Relationship Id="rId12" Target="../media/VAGUw5ftlrQ.mp4" Type="http://schemas.microsoft.com/office/2007/relationships/media"/><Relationship Id="rId2" Target="../media/image1.jpeg" Type="http://schemas.openxmlformats.org/officeDocument/2006/relationships/image"/><Relationship Id="rId3" Target="../media/image2.jpe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55591" y="-2103055"/>
            <a:ext cx="23340965" cy="13129293"/>
          </a:xfrm>
          <a:custGeom>
            <a:avLst/>
            <a:gdLst/>
            <a:ahLst/>
            <a:cxnLst/>
            <a:rect r="r" b="b" t="t" l="l"/>
            <a:pathLst>
              <a:path h="13129293" w="23340965">
                <a:moveTo>
                  <a:pt x="0" y="0"/>
                </a:moveTo>
                <a:lnTo>
                  <a:pt x="23340965" y="0"/>
                </a:lnTo>
                <a:lnTo>
                  <a:pt x="23340965" y="13129293"/>
                </a:lnTo>
                <a:lnTo>
                  <a:pt x="0" y="13129293"/>
                </a:lnTo>
                <a:lnTo>
                  <a:pt x="0" y="0"/>
                </a:lnTo>
                <a:close/>
              </a:path>
            </a:pathLst>
          </a:custGeom>
          <a:blipFill>
            <a:blip r:embed="rId3"/>
            <a:stretch>
              <a:fillRect l="0" t="0" r="0" b="0"/>
            </a:stretch>
          </a:blipFill>
        </p:spPr>
      </p:sp>
      <p:sp>
        <p:nvSpPr>
          <p:cNvPr name="Freeform 4" id="4"/>
          <p:cNvSpPr/>
          <p:nvPr/>
        </p:nvSpPr>
        <p:spPr>
          <a:xfrm flipH="false" flipV="false" rot="-156245">
            <a:off x="1611667" y="3253239"/>
            <a:ext cx="15261368" cy="3579484"/>
          </a:xfrm>
          <a:custGeom>
            <a:avLst/>
            <a:gdLst/>
            <a:ahLst/>
            <a:cxnLst/>
            <a:rect r="r" b="b" t="t" l="l"/>
            <a:pathLst>
              <a:path h="3579484" w="15261368">
                <a:moveTo>
                  <a:pt x="0" y="0"/>
                </a:moveTo>
                <a:lnTo>
                  <a:pt x="15261367" y="0"/>
                </a:lnTo>
                <a:lnTo>
                  <a:pt x="15261367" y="3579484"/>
                </a:lnTo>
                <a:lnTo>
                  <a:pt x="0" y="3579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234792">
            <a:off x="3169909" y="4415051"/>
            <a:ext cx="12951557" cy="2620185"/>
          </a:xfrm>
          <a:prstGeom prst="rect">
            <a:avLst/>
          </a:prstGeom>
        </p:spPr>
        <p:txBody>
          <a:bodyPr anchor="t" rtlCol="false" tIns="0" lIns="0" bIns="0" rIns="0">
            <a:spAutoFit/>
          </a:bodyPr>
          <a:lstStyle/>
          <a:p>
            <a:pPr algn="ctr">
              <a:lnSpc>
                <a:spcPts val="9748"/>
              </a:lnSpc>
            </a:pPr>
            <a:r>
              <a:rPr lang="en-US" sz="11605">
                <a:solidFill>
                  <a:srgbClr val="000000"/>
                </a:solidFill>
                <a:latin typeface="More Sugar"/>
                <a:ea typeface="More Sugar"/>
                <a:cs typeface="More Sugar"/>
                <a:sym typeface="More Sugar"/>
              </a:rPr>
              <a:t>RECOMMENDER SYSTEM</a:t>
            </a:r>
          </a:p>
        </p:txBody>
      </p:sp>
      <p:sp>
        <p:nvSpPr>
          <p:cNvPr name="Freeform 6" id="6"/>
          <p:cNvSpPr/>
          <p:nvPr/>
        </p:nvSpPr>
        <p:spPr>
          <a:xfrm flipH="false" flipV="false" rot="1188882">
            <a:off x="7290075" y="3806450"/>
            <a:ext cx="936561" cy="1053392"/>
          </a:xfrm>
          <a:custGeom>
            <a:avLst/>
            <a:gdLst/>
            <a:ahLst/>
            <a:cxnLst/>
            <a:rect r="r" b="b" t="t" l="l"/>
            <a:pathLst>
              <a:path h="1053392" w="936561">
                <a:moveTo>
                  <a:pt x="0" y="0"/>
                </a:moveTo>
                <a:lnTo>
                  <a:pt x="936561" y="0"/>
                </a:lnTo>
                <a:lnTo>
                  <a:pt x="936561" y="1053391"/>
                </a:lnTo>
                <a:lnTo>
                  <a:pt x="0" y="1053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426428" y="2979807"/>
            <a:ext cx="3040083" cy="4126348"/>
          </a:xfrm>
          <a:custGeom>
            <a:avLst/>
            <a:gdLst/>
            <a:ahLst/>
            <a:cxnLst/>
            <a:rect r="r" b="b" t="t" l="l"/>
            <a:pathLst>
              <a:path h="4126348" w="3040083">
                <a:moveTo>
                  <a:pt x="0" y="0"/>
                </a:moveTo>
                <a:lnTo>
                  <a:pt x="3040083" y="0"/>
                </a:lnTo>
                <a:lnTo>
                  <a:pt x="3040083" y="4126348"/>
                </a:lnTo>
                <a:lnTo>
                  <a:pt x="0" y="4126348"/>
                </a:lnTo>
                <a:lnTo>
                  <a:pt x="0" y="0"/>
                </a:lnTo>
                <a:close/>
              </a:path>
            </a:pathLst>
          </a:custGeom>
          <a:blipFill>
            <a:blip r:embed="rId8">
              <a:extLst>
                <a:ext uri="{96DAC541-7B7A-43D3-8B79-37D633B846F1}">
                  <asvg:svgBlip xmlns:asvg="http://schemas.microsoft.com/office/drawing/2016/SVG/main" r:embed="rId9"/>
                </a:ext>
              </a:extLst>
            </a:blip>
            <a:stretch>
              <a:fillRect l="0" t="-3471" r="-60256" b="0"/>
            </a:stretch>
          </a:blipFill>
        </p:spPr>
      </p:sp>
      <p:sp>
        <p:nvSpPr>
          <p:cNvPr name="Freeform 8" id="8"/>
          <p:cNvSpPr/>
          <p:nvPr/>
        </p:nvSpPr>
        <p:spPr>
          <a:xfrm flipH="false" flipV="false" rot="-1441925">
            <a:off x="2307982" y="2871172"/>
            <a:ext cx="2630493" cy="2420054"/>
          </a:xfrm>
          <a:custGeom>
            <a:avLst/>
            <a:gdLst/>
            <a:ahLst/>
            <a:cxnLst/>
            <a:rect r="r" b="b" t="t" l="l"/>
            <a:pathLst>
              <a:path h="2420054" w="2630493">
                <a:moveTo>
                  <a:pt x="0" y="0"/>
                </a:moveTo>
                <a:lnTo>
                  <a:pt x="2630493" y="0"/>
                </a:lnTo>
                <a:lnTo>
                  <a:pt x="2630493" y="2420054"/>
                </a:lnTo>
                <a:lnTo>
                  <a:pt x="0" y="2420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56198" y="9438017"/>
            <a:ext cx="1930179" cy="386036"/>
          </a:xfrm>
          <a:custGeom>
            <a:avLst/>
            <a:gdLst/>
            <a:ahLst/>
            <a:cxnLst/>
            <a:rect r="r" b="b" t="t" l="l"/>
            <a:pathLst>
              <a:path h="386036" w="1930179">
                <a:moveTo>
                  <a:pt x="0" y="0"/>
                </a:moveTo>
                <a:lnTo>
                  <a:pt x="1930179" y="0"/>
                </a:lnTo>
                <a:lnTo>
                  <a:pt x="1930179" y="386035"/>
                </a:lnTo>
                <a:lnTo>
                  <a:pt x="0" y="3860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2094000" y="9402102"/>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702970" y="9469681"/>
            <a:ext cx="4439550" cy="332233"/>
          </a:xfrm>
          <a:prstGeom prst="rect">
            <a:avLst/>
          </a:prstGeom>
        </p:spPr>
        <p:txBody>
          <a:bodyPr anchor="t" rtlCol="false" tIns="0" lIns="0" bIns="0" rIns="0">
            <a:spAutoFit/>
          </a:bodyPr>
          <a:lstStyle/>
          <a:p>
            <a:pPr algn="l">
              <a:lnSpc>
                <a:spcPts val="2505"/>
              </a:lnSpc>
            </a:pPr>
            <a:r>
              <a:rPr lang="en-US" sz="2277">
                <a:solidFill>
                  <a:srgbClr val="000000"/>
                </a:solidFill>
                <a:latin typeface="More Sugar"/>
                <a:ea typeface="More Sugar"/>
                <a:cs typeface="More Sugar"/>
                <a:sym typeface="More Sugar"/>
              </a:rPr>
              <a:t>GOVIND MOHAN SHAH</a:t>
            </a:r>
          </a:p>
        </p:txBody>
      </p:sp>
      <p:sp>
        <p:nvSpPr>
          <p:cNvPr name="TextBox 14" id="14"/>
          <p:cNvSpPr txBox="true"/>
          <p:nvPr/>
        </p:nvSpPr>
        <p:spPr>
          <a:xfrm rot="0">
            <a:off x="12827944" y="9432366"/>
            <a:ext cx="4431356" cy="331602"/>
          </a:xfrm>
          <a:prstGeom prst="rect">
            <a:avLst/>
          </a:prstGeom>
        </p:spPr>
        <p:txBody>
          <a:bodyPr anchor="t" rtlCol="false" tIns="0" lIns="0" bIns="0" rIns="0">
            <a:spAutoFit/>
          </a:bodyPr>
          <a:lstStyle/>
          <a:p>
            <a:pPr algn="r">
              <a:lnSpc>
                <a:spcPts val="2500"/>
              </a:lnSpc>
            </a:pPr>
            <a:r>
              <a:rPr lang="en-US" sz="2273">
                <a:solidFill>
                  <a:srgbClr val="000000"/>
                </a:solidFill>
                <a:latin typeface="More Sugar"/>
                <a:ea typeface="More Sugar"/>
                <a:cs typeface="More Sugar"/>
                <a:sym typeface="More Sugar"/>
              </a:rPr>
              <a:t>AP22110011511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48599" y="-1998624"/>
            <a:ext cx="23893633" cy="13440169"/>
          </a:xfrm>
          <a:custGeom>
            <a:avLst/>
            <a:gdLst/>
            <a:ahLst/>
            <a:cxnLst/>
            <a:rect r="r" b="b" t="t" l="l"/>
            <a:pathLst>
              <a:path h="13440169" w="23893633">
                <a:moveTo>
                  <a:pt x="0" y="0"/>
                </a:moveTo>
                <a:lnTo>
                  <a:pt x="23893633" y="0"/>
                </a:lnTo>
                <a:lnTo>
                  <a:pt x="23893633" y="13440169"/>
                </a:lnTo>
                <a:lnTo>
                  <a:pt x="0" y="13440169"/>
                </a:lnTo>
                <a:lnTo>
                  <a:pt x="0" y="0"/>
                </a:lnTo>
                <a:close/>
              </a:path>
            </a:pathLst>
          </a:custGeom>
          <a:blipFill>
            <a:blip r:embed="rId3"/>
            <a:stretch>
              <a:fillRect l="0" t="0" r="0" b="0"/>
            </a:stretch>
          </a:blipFill>
        </p:spPr>
      </p:sp>
      <p:sp>
        <p:nvSpPr>
          <p:cNvPr name="Freeform 4" id="4"/>
          <p:cNvSpPr/>
          <p:nvPr/>
        </p:nvSpPr>
        <p:spPr>
          <a:xfrm flipH="true" flipV="false" rot="0">
            <a:off x="1028700" y="102870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4215517" y="102870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93184">
            <a:off x="13370288" y="2827812"/>
            <a:ext cx="3292370" cy="3703074"/>
          </a:xfrm>
          <a:custGeom>
            <a:avLst/>
            <a:gdLst/>
            <a:ahLst/>
            <a:cxnLst/>
            <a:rect r="r" b="b" t="t" l="l"/>
            <a:pathLst>
              <a:path h="3703074" w="3292370">
                <a:moveTo>
                  <a:pt x="0" y="0"/>
                </a:moveTo>
                <a:lnTo>
                  <a:pt x="3292369" y="0"/>
                </a:lnTo>
                <a:lnTo>
                  <a:pt x="3292369" y="3703074"/>
                </a:lnTo>
                <a:lnTo>
                  <a:pt x="0" y="3703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958860" y="1288286"/>
            <a:ext cx="13407009" cy="1020068"/>
          </a:xfrm>
          <a:prstGeom prst="rect">
            <a:avLst/>
          </a:prstGeom>
        </p:spPr>
        <p:txBody>
          <a:bodyPr anchor="t" rtlCol="false" tIns="0" lIns="0" bIns="0" rIns="0">
            <a:spAutoFit/>
          </a:bodyPr>
          <a:lstStyle/>
          <a:p>
            <a:pPr algn="l">
              <a:lnSpc>
                <a:spcPts val="7812"/>
              </a:lnSpc>
            </a:pPr>
            <a:r>
              <a:rPr lang="en-US" sz="7101">
                <a:solidFill>
                  <a:srgbClr val="000000"/>
                </a:solidFill>
                <a:latin typeface="More Sugar"/>
                <a:ea typeface="More Sugar"/>
                <a:cs typeface="More Sugar"/>
                <a:sym typeface="More Sugar"/>
              </a:rPr>
              <a:t>INTRODUCTION</a:t>
            </a:r>
          </a:p>
        </p:txBody>
      </p:sp>
      <p:sp>
        <p:nvSpPr>
          <p:cNvPr name="TextBox 8" id="8"/>
          <p:cNvSpPr txBox="true"/>
          <p:nvPr/>
        </p:nvSpPr>
        <p:spPr>
          <a:xfrm rot="0">
            <a:off x="3493840" y="4095857"/>
            <a:ext cx="7776791" cy="1047643"/>
          </a:xfrm>
          <a:prstGeom prst="rect">
            <a:avLst/>
          </a:prstGeom>
        </p:spPr>
        <p:txBody>
          <a:bodyPr anchor="t" rtlCol="false" tIns="0" lIns="0" bIns="0" rIns="0">
            <a:spAutoFit/>
          </a:bodyPr>
          <a:lstStyle/>
          <a:p>
            <a:pPr algn="l">
              <a:lnSpc>
                <a:spcPts val="4115"/>
              </a:lnSpc>
            </a:pPr>
            <a:r>
              <a:rPr lang="en-US" sz="3741">
                <a:solidFill>
                  <a:srgbClr val="FFFFFF"/>
                </a:solidFill>
                <a:latin typeface="More Sugar"/>
                <a:ea typeface="More Sugar"/>
                <a:cs typeface="More Sugar"/>
                <a:sym typeface="More Sugar"/>
              </a:rPr>
              <a:t>WHAT IT IS?</a:t>
            </a:r>
          </a:p>
          <a:p>
            <a:pPr algn="l">
              <a:lnSpc>
                <a:spcPts val="4115"/>
              </a:lnSpc>
            </a:pPr>
          </a:p>
        </p:txBody>
      </p:sp>
      <p:sp>
        <p:nvSpPr>
          <p:cNvPr name="TextBox 9" id="9"/>
          <p:cNvSpPr txBox="true"/>
          <p:nvPr/>
        </p:nvSpPr>
        <p:spPr>
          <a:xfrm rot="0">
            <a:off x="1797151" y="5648063"/>
            <a:ext cx="12151932" cy="2105747"/>
          </a:xfrm>
          <a:prstGeom prst="rect">
            <a:avLst/>
          </a:prstGeom>
        </p:spPr>
        <p:txBody>
          <a:bodyPr anchor="t" rtlCol="false" tIns="0" lIns="0" bIns="0" rIns="0">
            <a:spAutoFit/>
          </a:bodyPr>
          <a:lstStyle/>
          <a:p>
            <a:pPr algn="l">
              <a:lnSpc>
                <a:spcPts val="3362"/>
              </a:lnSpc>
              <a:spcBef>
                <a:spcPct val="0"/>
              </a:spcBef>
            </a:pPr>
            <a:r>
              <a:rPr lang="en-US" sz="3056">
                <a:solidFill>
                  <a:srgbClr val="FFFFFF"/>
                </a:solidFill>
                <a:latin typeface="More Sugar"/>
                <a:ea typeface="More Sugar"/>
                <a:cs typeface="More Sugar"/>
                <a:sym typeface="More Sugar"/>
              </a:rPr>
              <a:t>A RECOMMENDER SYSTEM IS A TOOL WIDELY USED BY MAJOR BRANDS TO ENHANCE USER ENGAGEMENT. IT PROVIDES PERSONALIZED RECOMMENDATIONS BASED ON AN INDIVIDUAL'S PREFERENCES OR THE PREFERENCES OF USERS WITH SIMILAR INTERESTS AND BEHAVIORS.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88296" y="-378512"/>
            <a:ext cx="19476296" cy="10955417"/>
          </a:xfrm>
          <a:custGeom>
            <a:avLst/>
            <a:gdLst/>
            <a:ahLst/>
            <a:cxnLst/>
            <a:rect r="r" b="b" t="t" l="l"/>
            <a:pathLst>
              <a:path h="10955417" w="19476296">
                <a:moveTo>
                  <a:pt x="0" y="0"/>
                </a:moveTo>
                <a:lnTo>
                  <a:pt x="19476296" y="0"/>
                </a:lnTo>
                <a:lnTo>
                  <a:pt x="19476296" y="10955417"/>
                </a:lnTo>
                <a:lnTo>
                  <a:pt x="0" y="10955417"/>
                </a:lnTo>
                <a:lnTo>
                  <a:pt x="0" y="0"/>
                </a:lnTo>
                <a:close/>
              </a:path>
            </a:pathLst>
          </a:custGeom>
          <a:blipFill>
            <a:blip r:embed="rId3"/>
            <a:stretch>
              <a:fillRect l="0" t="0" r="0" b="0"/>
            </a:stretch>
          </a:blipFill>
        </p:spPr>
      </p:sp>
      <p:sp>
        <p:nvSpPr>
          <p:cNvPr name="Freeform 4" id="4"/>
          <p:cNvSpPr/>
          <p:nvPr/>
        </p:nvSpPr>
        <p:spPr>
          <a:xfrm flipH="true" flipV="false" rot="0">
            <a:off x="4327275" y="834707"/>
            <a:ext cx="9639837" cy="2260980"/>
          </a:xfrm>
          <a:custGeom>
            <a:avLst/>
            <a:gdLst/>
            <a:ahLst/>
            <a:cxnLst/>
            <a:rect r="r" b="b" t="t" l="l"/>
            <a:pathLst>
              <a:path h="2260980" w="9639837">
                <a:moveTo>
                  <a:pt x="9639837" y="0"/>
                </a:moveTo>
                <a:lnTo>
                  <a:pt x="0" y="0"/>
                </a:lnTo>
                <a:lnTo>
                  <a:pt x="0" y="2260980"/>
                </a:lnTo>
                <a:lnTo>
                  <a:pt x="9639837" y="2260980"/>
                </a:lnTo>
                <a:lnTo>
                  <a:pt x="96398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616249" y="1463598"/>
            <a:ext cx="10888318" cy="1399491"/>
          </a:xfrm>
          <a:prstGeom prst="rect">
            <a:avLst/>
          </a:prstGeom>
        </p:spPr>
        <p:txBody>
          <a:bodyPr anchor="t" rtlCol="false" tIns="0" lIns="0" bIns="0" rIns="0">
            <a:spAutoFit/>
          </a:bodyPr>
          <a:lstStyle/>
          <a:p>
            <a:pPr algn="ctr">
              <a:lnSpc>
                <a:spcPts val="10732"/>
              </a:lnSpc>
            </a:pPr>
            <a:r>
              <a:rPr lang="en-US" sz="9756">
                <a:solidFill>
                  <a:srgbClr val="000000"/>
                </a:solidFill>
                <a:latin typeface="More Sugar"/>
                <a:ea typeface="More Sugar"/>
                <a:cs typeface="More Sugar"/>
                <a:sym typeface="More Sugar"/>
              </a:rPr>
              <a:t>TYPES</a:t>
            </a:r>
          </a:p>
        </p:txBody>
      </p:sp>
      <p:sp>
        <p:nvSpPr>
          <p:cNvPr name="Freeform 6" id="6"/>
          <p:cNvSpPr/>
          <p:nvPr/>
        </p:nvSpPr>
        <p:spPr>
          <a:xfrm flipH="false" flipV="false" rot="-281248">
            <a:off x="12501601" y="7823142"/>
            <a:ext cx="1196590" cy="478636"/>
          </a:xfrm>
          <a:custGeom>
            <a:avLst/>
            <a:gdLst/>
            <a:ahLst/>
            <a:cxnLst/>
            <a:rect r="r" b="b" t="t" l="l"/>
            <a:pathLst>
              <a:path h="478636" w="1196590">
                <a:moveTo>
                  <a:pt x="0" y="0"/>
                </a:moveTo>
                <a:lnTo>
                  <a:pt x="1196590" y="0"/>
                </a:lnTo>
                <a:lnTo>
                  <a:pt x="1196590" y="478636"/>
                </a:lnTo>
                <a:lnTo>
                  <a:pt x="0" y="4786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303527" y="6299788"/>
            <a:ext cx="6282356" cy="1962383"/>
          </a:xfrm>
          <a:prstGeom prst="rect">
            <a:avLst/>
          </a:prstGeom>
        </p:spPr>
        <p:txBody>
          <a:bodyPr anchor="t" rtlCol="false" tIns="0" lIns="0" bIns="0" rIns="0">
            <a:spAutoFit/>
          </a:bodyPr>
          <a:lstStyle/>
          <a:p>
            <a:pPr algn="ctr">
              <a:lnSpc>
                <a:spcPts val="3903"/>
              </a:lnSpc>
            </a:pPr>
            <a:r>
              <a:rPr lang="en-US" sz="2380" spc="-71">
                <a:solidFill>
                  <a:srgbClr val="FFFFFF"/>
                </a:solidFill>
                <a:latin typeface="More Sugar Thin"/>
                <a:ea typeface="More Sugar Thin"/>
                <a:cs typeface="More Sugar Thin"/>
                <a:sym typeface="More Sugar Thin"/>
              </a:rPr>
              <a:t>filtering method is based on gathering and analyzing data on user’s behavior. This includes the user’s online activities and predicting what they will like based on the similarity with other users.</a:t>
            </a:r>
          </a:p>
        </p:txBody>
      </p:sp>
      <p:sp>
        <p:nvSpPr>
          <p:cNvPr name="Freeform 8" id="8"/>
          <p:cNvSpPr/>
          <p:nvPr/>
        </p:nvSpPr>
        <p:spPr>
          <a:xfrm flipH="false" flipV="false" rot="0">
            <a:off x="9964152" y="6414088"/>
            <a:ext cx="339375" cy="1848083"/>
          </a:xfrm>
          <a:custGeom>
            <a:avLst/>
            <a:gdLst/>
            <a:ahLst/>
            <a:cxnLst/>
            <a:rect r="r" b="b" t="t" l="l"/>
            <a:pathLst>
              <a:path h="1848083" w="339375">
                <a:moveTo>
                  <a:pt x="0" y="0"/>
                </a:moveTo>
                <a:lnTo>
                  <a:pt x="339375" y="0"/>
                </a:lnTo>
                <a:lnTo>
                  <a:pt x="339375" y="1848083"/>
                </a:lnTo>
                <a:lnTo>
                  <a:pt x="0" y="18480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16585883" y="6414088"/>
            <a:ext cx="339375" cy="1848083"/>
          </a:xfrm>
          <a:custGeom>
            <a:avLst/>
            <a:gdLst/>
            <a:ahLst/>
            <a:cxnLst/>
            <a:rect r="r" b="b" t="t" l="l"/>
            <a:pathLst>
              <a:path h="1848083" w="339375">
                <a:moveTo>
                  <a:pt x="339375" y="0"/>
                </a:moveTo>
                <a:lnTo>
                  <a:pt x="0" y="0"/>
                </a:lnTo>
                <a:lnTo>
                  <a:pt x="0" y="1848083"/>
                </a:lnTo>
                <a:lnTo>
                  <a:pt x="339375" y="1848083"/>
                </a:lnTo>
                <a:lnTo>
                  <a:pt x="33937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360677" y="6841432"/>
            <a:ext cx="3168772" cy="512765"/>
          </a:xfrm>
          <a:custGeom>
            <a:avLst/>
            <a:gdLst/>
            <a:ahLst/>
            <a:cxnLst/>
            <a:rect r="r" b="b" t="t" l="l"/>
            <a:pathLst>
              <a:path h="512765" w="3168772">
                <a:moveTo>
                  <a:pt x="0" y="0"/>
                </a:moveTo>
                <a:lnTo>
                  <a:pt x="3168772" y="0"/>
                </a:lnTo>
                <a:lnTo>
                  <a:pt x="3168772" y="512765"/>
                </a:lnTo>
                <a:lnTo>
                  <a:pt x="0" y="5127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188805" y="6214678"/>
            <a:ext cx="417926" cy="2275835"/>
          </a:xfrm>
          <a:custGeom>
            <a:avLst/>
            <a:gdLst/>
            <a:ahLst/>
            <a:cxnLst/>
            <a:rect r="r" b="b" t="t" l="l"/>
            <a:pathLst>
              <a:path h="2275835" w="417926">
                <a:moveTo>
                  <a:pt x="0" y="0"/>
                </a:moveTo>
                <a:lnTo>
                  <a:pt x="417926" y="0"/>
                </a:lnTo>
                <a:lnTo>
                  <a:pt x="417926" y="2275835"/>
                </a:lnTo>
                <a:lnTo>
                  <a:pt x="0" y="2275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081509" y="7853173"/>
            <a:ext cx="3069479" cy="496697"/>
          </a:xfrm>
          <a:custGeom>
            <a:avLst/>
            <a:gdLst/>
            <a:ahLst/>
            <a:cxnLst/>
            <a:rect r="r" b="b" t="t" l="l"/>
            <a:pathLst>
              <a:path h="496697" w="3069479">
                <a:moveTo>
                  <a:pt x="0" y="0"/>
                </a:moveTo>
                <a:lnTo>
                  <a:pt x="3069479" y="0"/>
                </a:lnTo>
                <a:lnTo>
                  <a:pt x="3069479" y="496697"/>
                </a:lnTo>
                <a:lnTo>
                  <a:pt x="0" y="4966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true" flipV="false" rot="0">
            <a:off x="7974813" y="6214678"/>
            <a:ext cx="412613" cy="2246903"/>
          </a:xfrm>
          <a:custGeom>
            <a:avLst/>
            <a:gdLst/>
            <a:ahLst/>
            <a:cxnLst/>
            <a:rect r="r" b="b" t="t" l="l"/>
            <a:pathLst>
              <a:path h="2246903" w="412613">
                <a:moveTo>
                  <a:pt x="412613" y="0"/>
                </a:moveTo>
                <a:lnTo>
                  <a:pt x="0" y="0"/>
                </a:lnTo>
                <a:lnTo>
                  <a:pt x="0" y="2246903"/>
                </a:lnTo>
                <a:lnTo>
                  <a:pt x="412613" y="2246903"/>
                </a:lnTo>
                <a:lnTo>
                  <a:pt x="41261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3780613" y="4632652"/>
            <a:ext cx="3149908" cy="1286525"/>
          </a:xfrm>
          <a:prstGeom prst="rect">
            <a:avLst/>
          </a:prstGeom>
        </p:spPr>
        <p:txBody>
          <a:bodyPr anchor="t" rtlCol="false" tIns="0" lIns="0" bIns="0" rIns="0">
            <a:spAutoFit/>
          </a:bodyPr>
          <a:lstStyle/>
          <a:p>
            <a:pPr algn="ctr">
              <a:lnSpc>
                <a:spcPts val="5006"/>
              </a:lnSpc>
            </a:pPr>
            <a:r>
              <a:rPr lang="en-US" sz="4551">
                <a:solidFill>
                  <a:srgbClr val="FFFFFF"/>
                </a:solidFill>
                <a:latin typeface="More Sugar"/>
                <a:ea typeface="More Sugar"/>
                <a:cs typeface="More Sugar"/>
                <a:sym typeface="More Sugar"/>
              </a:rPr>
              <a:t>CONTENT BASED</a:t>
            </a:r>
          </a:p>
        </p:txBody>
      </p:sp>
      <p:sp>
        <p:nvSpPr>
          <p:cNvPr name="TextBox 15" id="15"/>
          <p:cNvSpPr txBox="true"/>
          <p:nvPr/>
        </p:nvSpPr>
        <p:spPr>
          <a:xfrm rot="0">
            <a:off x="10459970" y="4675378"/>
            <a:ext cx="4723125" cy="1286525"/>
          </a:xfrm>
          <a:prstGeom prst="rect">
            <a:avLst/>
          </a:prstGeom>
        </p:spPr>
        <p:txBody>
          <a:bodyPr anchor="t" rtlCol="false" tIns="0" lIns="0" bIns="0" rIns="0">
            <a:spAutoFit/>
          </a:bodyPr>
          <a:lstStyle/>
          <a:p>
            <a:pPr algn="ctr">
              <a:lnSpc>
                <a:spcPts val="5006"/>
              </a:lnSpc>
            </a:pPr>
            <a:r>
              <a:rPr lang="en-US" sz="4551">
                <a:solidFill>
                  <a:srgbClr val="FFFFFF"/>
                </a:solidFill>
                <a:latin typeface="More Sugar"/>
                <a:ea typeface="More Sugar"/>
                <a:cs typeface="More Sugar"/>
                <a:sym typeface="More Sugar"/>
              </a:rPr>
              <a:t>COLLABRATIVE BASED</a:t>
            </a:r>
          </a:p>
        </p:txBody>
      </p:sp>
      <p:sp>
        <p:nvSpPr>
          <p:cNvPr name="TextBox 16" id="16"/>
          <p:cNvSpPr txBox="true"/>
          <p:nvPr/>
        </p:nvSpPr>
        <p:spPr>
          <a:xfrm rot="0">
            <a:off x="1606731" y="6068220"/>
            <a:ext cx="6282356" cy="2457655"/>
          </a:xfrm>
          <a:prstGeom prst="rect">
            <a:avLst/>
          </a:prstGeom>
        </p:spPr>
        <p:txBody>
          <a:bodyPr anchor="t" rtlCol="false" tIns="0" lIns="0" bIns="0" rIns="0">
            <a:spAutoFit/>
          </a:bodyPr>
          <a:lstStyle/>
          <a:p>
            <a:pPr algn="ctr">
              <a:lnSpc>
                <a:spcPts val="3903"/>
              </a:lnSpc>
            </a:pPr>
            <a:r>
              <a:rPr lang="en-US" sz="2380" spc="-71">
                <a:solidFill>
                  <a:srgbClr val="FFFFFF"/>
                </a:solidFill>
                <a:latin typeface="More Sugar Thin"/>
                <a:ea typeface="More Sugar Thin"/>
                <a:cs typeface="More Sugar Thin"/>
                <a:sym typeface="More Sugar Thin"/>
              </a:rPr>
              <a:t>filtering methods are based on the description of a product and a profile of the user’s preferred choices. In this recommendation system, products are described using keywords, and a user profile is built to express the kind of item this user likes.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32261" y="-1485998"/>
            <a:ext cx="24235567" cy="13632506"/>
          </a:xfrm>
          <a:custGeom>
            <a:avLst/>
            <a:gdLst/>
            <a:ahLst/>
            <a:cxnLst/>
            <a:rect r="r" b="b" t="t" l="l"/>
            <a:pathLst>
              <a:path h="13632506" w="24235567">
                <a:moveTo>
                  <a:pt x="0" y="0"/>
                </a:moveTo>
                <a:lnTo>
                  <a:pt x="24235567" y="0"/>
                </a:lnTo>
                <a:lnTo>
                  <a:pt x="24235567" y="13632507"/>
                </a:lnTo>
                <a:lnTo>
                  <a:pt x="0" y="13632507"/>
                </a:lnTo>
                <a:lnTo>
                  <a:pt x="0" y="0"/>
                </a:lnTo>
                <a:close/>
              </a:path>
            </a:pathLst>
          </a:custGeom>
          <a:blipFill>
            <a:blip r:embed="rId3"/>
            <a:stretch>
              <a:fillRect l="0" t="0" r="0" b="0"/>
            </a:stretch>
          </a:blipFill>
        </p:spPr>
      </p:sp>
      <p:sp>
        <p:nvSpPr>
          <p:cNvPr name="Freeform 4" id="4"/>
          <p:cNvSpPr/>
          <p:nvPr/>
        </p:nvSpPr>
        <p:spPr>
          <a:xfrm flipH="false" flipV="false" rot="801493">
            <a:off x="1011242" y="869251"/>
            <a:ext cx="4982890" cy="2853837"/>
          </a:xfrm>
          <a:custGeom>
            <a:avLst/>
            <a:gdLst/>
            <a:ahLst/>
            <a:cxnLst/>
            <a:rect r="r" b="b" t="t" l="l"/>
            <a:pathLst>
              <a:path h="2853837" w="4982890">
                <a:moveTo>
                  <a:pt x="0" y="0"/>
                </a:moveTo>
                <a:lnTo>
                  <a:pt x="4982890" y="0"/>
                </a:lnTo>
                <a:lnTo>
                  <a:pt x="4982890" y="2853837"/>
                </a:lnTo>
                <a:lnTo>
                  <a:pt x="0" y="2853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01493">
            <a:off x="1011242" y="1597454"/>
            <a:ext cx="4982890" cy="2853837"/>
          </a:xfrm>
          <a:custGeom>
            <a:avLst/>
            <a:gdLst/>
            <a:ahLst/>
            <a:cxnLst/>
            <a:rect r="r" b="b" t="t" l="l"/>
            <a:pathLst>
              <a:path h="2853837" w="4982890">
                <a:moveTo>
                  <a:pt x="0" y="0"/>
                </a:moveTo>
                <a:lnTo>
                  <a:pt x="4982890" y="0"/>
                </a:lnTo>
                <a:lnTo>
                  <a:pt x="4982890" y="2853838"/>
                </a:lnTo>
                <a:lnTo>
                  <a:pt x="0" y="28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801493">
            <a:off x="4507889" y="1035333"/>
            <a:ext cx="6523949" cy="3736443"/>
          </a:xfrm>
          <a:custGeom>
            <a:avLst/>
            <a:gdLst/>
            <a:ahLst/>
            <a:cxnLst/>
            <a:rect r="r" b="b" t="t" l="l"/>
            <a:pathLst>
              <a:path h="3736443" w="6523949">
                <a:moveTo>
                  <a:pt x="0" y="0"/>
                </a:moveTo>
                <a:lnTo>
                  <a:pt x="6523949" y="0"/>
                </a:lnTo>
                <a:lnTo>
                  <a:pt x="6523949" y="3736444"/>
                </a:lnTo>
                <a:lnTo>
                  <a:pt x="0" y="37364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01493">
            <a:off x="4630694" y="1597454"/>
            <a:ext cx="4982890" cy="2853837"/>
          </a:xfrm>
          <a:custGeom>
            <a:avLst/>
            <a:gdLst/>
            <a:ahLst/>
            <a:cxnLst/>
            <a:rect r="r" b="b" t="t" l="l"/>
            <a:pathLst>
              <a:path h="2853837" w="4982890">
                <a:moveTo>
                  <a:pt x="0" y="0"/>
                </a:moveTo>
                <a:lnTo>
                  <a:pt x="4982891" y="0"/>
                </a:lnTo>
                <a:lnTo>
                  <a:pt x="4982891" y="2853838"/>
                </a:lnTo>
                <a:lnTo>
                  <a:pt x="0" y="28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259604" y="4702829"/>
            <a:ext cx="377229" cy="3516537"/>
          </a:xfrm>
          <a:custGeom>
            <a:avLst/>
            <a:gdLst/>
            <a:ahLst/>
            <a:cxnLst/>
            <a:rect r="r" b="b" t="t" l="l"/>
            <a:pathLst>
              <a:path h="3516537" w="377229">
                <a:moveTo>
                  <a:pt x="377228" y="0"/>
                </a:moveTo>
                <a:lnTo>
                  <a:pt x="0" y="0"/>
                </a:lnTo>
                <a:lnTo>
                  <a:pt x="0" y="3516537"/>
                </a:lnTo>
                <a:lnTo>
                  <a:pt x="377228" y="3516537"/>
                </a:lnTo>
                <a:lnTo>
                  <a:pt x="3772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9574">
            <a:off x="4171315" y="6362893"/>
            <a:ext cx="1384931" cy="196408"/>
          </a:xfrm>
          <a:custGeom>
            <a:avLst/>
            <a:gdLst/>
            <a:ahLst/>
            <a:cxnLst/>
            <a:rect r="r" b="b" t="t" l="l"/>
            <a:pathLst>
              <a:path h="196408" w="1384931">
                <a:moveTo>
                  <a:pt x="0" y="0"/>
                </a:moveTo>
                <a:lnTo>
                  <a:pt x="1384931" y="0"/>
                </a:lnTo>
                <a:lnTo>
                  <a:pt x="1384931" y="196409"/>
                </a:lnTo>
                <a:lnTo>
                  <a:pt x="0" y="1964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9574">
            <a:off x="1862479" y="7443562"/>
            <a:ext cx="1384931" cy="196408"/>
          </a:xfrm>
          <a:custGeom>
            <a:avLst/>
            <a:gdLst/>
            <a:ahLst/>
            <a:cxnLst/>
            <a:rect r="r" b="b" t="t" l="l"/>
            <a:pathLst>
              <a:path h="196408" w="1384931">
                <a:moveTo>
                  <a:pt x="0" y="0"/>
                </a:moveTo>
                <a:lnTo>
                  <a:pt x="1384932" y="0"/>
                </a:lnTo>
                <a:lnTo>
                  <a:pt x="1384932" y="196408"/>
                </a:lnTo>
                <a:lnTo>
                  <a:pt x="0" y="1964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1375215" y="3788965"/>
            <a:ext cx="6693937" cy="4460030"/>
          </a:xfrm>
          <a:custGeom>
            <a:avLst/>
            <a:gdLst/>
            <a:ahLst/>
            <a:cxnLst/>
            <a:rect r="r" b="b" t="t" l="l"/>
            <a:pathLst>
              <a:path h="4460030" w="6693937">
                <a:moveTo>
                  <a:pt x="0" y="0"/>
                </a:moveTo>
                <a:lnTo>
                  <a:pt x="6693938" y="0"/>
                </a:lnTo>
                <a:lnTo>
                  <a:pt x="6693938" y="4460030"/>
                </a:lnTo>
                <a:lnTo>
                  <a:pt x="0" y="4460030"/>
                </a:lnTo>
                <a:lnTo>
                  <a:pt x="0" y="0"/>
                </a:lnTo>
                <a:close/>
              </a:path>
            </a:pathLst>
          </a:custGeom>
          <a:blipFill>
            <a:blip r:embed="rId12"/>
            <a:stretch>
              <a:fillRect l="0" t="0" r="0" b="0"/>
            </a:stretch>
          </a:blipFill>
        </p:spPr>
      </p:sp>
      <p:sp>
        <p:nvSpPr>
          <p:cNvPr name="TextBox 12" id="12"/>
          <p:cNvSpPr txBox="true"/>
          <p:nvPr/>
        </p:nvSpPr>
        <p:spPr>
          <a:xfrm rot="0">
            <a:off x="2129834" y="1821967"/>
            <a:ext cx="8253129" cy="1771385"/>
          </a:xfrm>
          <a:prstGeom prst="rect">
            <a:avLst/>
          </a:prstGeom>
        </p:spPr>
        <p:txBody>
          <a:bodyPr anchor="t" rtlCol="false" tIns="0" lIns="0" bIns="0" rIns="0">
            <a:spAutoFit/>
          </a:bodyPr>
          <a:lstStyle/>
          <a:p>
            <a:pPr algn="l">
              <a:lnSpc>
                <a:spcPts val="6811"/>
              </a:lnSpc>
            </a:pPr>
            <a:r>
              <a:rPr lang="en-US" sz="6677">
                <a:solidFill>
                  <a:srgbClr val="000000"/>
                </a:solidFill>
                <a:latin typeface="More Sugar"/>
                <a:ea typeface="More Sugar"/>
                <a:cs typeface="More Sugar"/>
                <a:sym typeface="More Sugar"/>
              </a:rPr>
              <a:t>EXAMPLE OF CONTENT BASED</a:t>
            </a:r>
          </a:p>
        </p:txBody>
      </p:sp>
      <p:sp>
        <p:nvSpPr>
          <p:cNvPr name="TextBox 13" id="13"/>
          <p:cNvSpPr txBox="true"/>
          <p:nvPr/>
        </p:nvSpPr>
        <p:spPr>
          <a:xfrm rot="0">
            <a:off x="2089713" y="5333312"/>
            <a:ext cx="7579759" cy="2051310"/>
          </a:xfrm>
          <a:prstGeom prst="rect">
            <a:avLst/>
          </a:prstGeom>
        </p:spPr>
        <p:txBody>
          <a:bodyPr anchor="t" rtlCol="false" tIns="0" lIns="0" bIns="0" rIns="0">
            <a:spAutoFit/>
          </a:bodyPr>
          <a:lstStyle/>
          <a:p>
            <a:pPr algn="l">
              <a:lnSpc>
                <a:spcPts val="3965"/>
              </a:lnSpc>
            </a:pPr>
            <a:r>
              <a:rPr lang="en-US" sz="2734" spc="-82">
                <a:solidFill>
                  <a:srgbClr val="FFFFFF"/>
                </a:solidFill>
                <a:latin typeface="More Sugar Thin"/>
                <a:ea typeface="More Sugar Thin"/>
                <a:cs typeface="More Sugar Thin"/>
                <a:sym typeface="More Sugar Thin"/>
              </a:rPr>
              <a:t>As discussed previously, this method relies on the content you've previously viewed or liked. Based on this history, similar genres or features will be recommended to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220845" y="-146297"/>
            <a:ext cx="21587649" cy="11389299"/>
          </a:xfrm>
          <a:custGeom>
            <a:avLst/>
            <a:gdLst/>
            <a:ahLst/>
            <a:cxnLst/>
            <a:rect r="r" b="b" t="t" l="l"/>
            <a:pathLst>
              <a:path h="11389299" w="21587649">
                <a:moveTo>
                  <a:pt x="0" y="0"/>
                </a:moveTo>
                <a:lnTo>
                  <a:pt x="21587650" y="0"/>
                </a:lnTo>
                <a:lnTo>
                  <a:pt x="21587650" y="11389299"/>
                </a:lnTo>
                <a:lnTo>
                  <a:pt x="0" y="11389299"/>
                </a:lnTo>
                <a:lnTo>
                  <a:pt x="0" y="0"/>
                </a:lnTo>
                <a:close/>
              </a:path>
            </a:pathLst>
          </a:custGeom>
          <a:blipFill>
            <a:blip r:embed="rId3"/>
            <a:stretch>
              <a:fillRect l="0" t="-3309" r="0" b="-3309"/>
            </a:stretch>
          </a:blipFill>
        </p:spPr>
      </p:sp>
      <p:sp>
        <p:nvSpPr>
          <p:cNvPr name="Freeform 4" id="4"/>
          <p:cNvSpPr/>
          <p:nvPr/>
        </p:nvSpPr>
        <p:spPr>
          <a:xfrm flipH="false" flipV="true" rot="0">
            <a:off x="265471" y="833207"/>
            <a:ext cx="9158928" cy="2764331"/>
          </a:xfrm>
          <a:custGeom>
            <a:avLst/>
            <a:gdLst/>
            <a:ahLst/>
            <a:cxnLst/>
            <a:rect r="r" b="b" t="t" l="l"/>
            <a:pathLst>
              <a:path h="2764331" w="9158928">
                <a:moveTo>
                  <a:pt x="0" y="2764331"/>
                </a:moveTo>
                <a:lnTo>
                  <a:pt x="9158928" y="2764331"/>
                </a:lnTo>
                <a:lnTo>
                  <a:pt x="9158928" y="0"/>
                </a:lnTo>
                <a:lnTo>
                  <a:pt x="0" y="0"/>
                </a:lnTo>
                <a:lnTo>
                  <a:pt x="0" y="276433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0811040" y="6392913"/>
            <a:ext cx="273633" cy="2388858"/>
          </a:xfrm>
          <a:custGeom>
            <a:avLst/>
            <a:gdLst/>
            <a:ahLst/>
            <a:cxnLst/>
            <a:rect r="r" b="b" t="t" l="l"/>
            <a:pathLst>
              <a:path h="2388858" w="273633">
                <a:moveTo>
                  <a:pt x="273633" y="0"/>
                </a:moveTo>
                <a:lnTo>
                  <a:pt x="0" y="0"/>
                </a:lnTo>
                <a:lnTo>
                  <a:pt x="0" y="2388858"/>
                </a:lnTo>
                <a:lnTo>
                  <a:pt x="273633" y="2388858"/>
                </a:lnTo>
                <a:lnTo>
                  <a:pt x="27363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8" id="8">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0" r="0" b="0"/>
          <a:stretch>
            <a:fillRect/>
          </a:stretch>
        </p:blipFill>
        <p:spPr>
          <a:xfrm flipH="false" flipV="false" rot="0">
            <a:off x="9917510" y="2215372"/>
            <a:ext cx="8109288" cy="7816182"/>
          </a:xfrm>
          <a:prstGeom prst="rect">
            <a:avLst/>
          </a:prstGeom>
        </p:spPr>
      </p:pic>
      <p:sp>
        <p:nvSpPr>
          <p:cNvPr name="TextBox 9" id="9"/>
          <p:cNvSpPr txBox="true"/>
          <p:nvPr/>
        </p:nvSpPr>
        <p:spPr>
          <a:xfrm rot="0">
            <a:off x="1529946" y="1666097"/>
            <a:ext cx="9158928" cy="1127125"/>
          </a:xfrm>
          <a:prstGeom prst="rect">
            <a:avLst/>
          </a:prstGeom>
        </p:spPr>
        <p:txBody>
          <a:bodyPr anchor="t" rtlCol="false" tIns="0" lIns="0" bIns="0" rIns="0">
            <a:spAutoFit/>
          </a:bodyPr>
          <a:lstStyle/>
          <a:p>
            <a:pPr algn="l">
              <a:lnSpc>
                <a:spcPts val="4399"/>
              </a:lnSpc>
            </a:pPr>
            <a:r>
              <a:rPr lang="en-US" sz="3999">
                <a:solidFill>
                  <a:srgbClr val="1E1A1B"/>
                </a:solidFill>
                <a:latin typeface="More Sugar"/>
                <a:ea typeface="More Sugar"/>
                <a:cs typeface="More Sugar"/>
                <a:sym typeface="More Sugar"/>
              </a:rPr>
              <a:t>EXAMPLE OF</a:t>
            </a:r>
          </a:p>
          <a:p>
            <a:pPr algn="l">
              <a:lnSpc>
                <a:spcPts val="4399"/>
              </a:lnSpc>
              <a:spcBef>
                <a:spcPct val="0"/>
              </a:spcBef>
            </a:pPr>
            <a:r>
              <a:rPr lang="en-US" sz="3999">
                <a:solidFill>
                  <a:srgbClr val="1E1A1B"/>
                </a:solidFill>
                <a:latin typeface="More Sugar"/>
                <a:ea typeface="More Sugar"/>
                <a:cs typeface="More Sugar"/>
                <a:sym typeface="More Sugar"/>
              </a:rPr>
              <a:t> COLLABRATIVE BASED </a:t>
            </a:r>
          </a:p>
        </p:txBody>
      </p:sp>
      <p:sp>
        <p:nvSpPr>
          <p:cNvPr name="TextBox 10" id="10"/>
          <p:cNvSpPr txBox="true"/>
          <p:nvPr/>
        </p:nvSpPr>
        <p:spPr>
          <a:xfrm rot="0">
            <a:off x="761825" y="4649649"/>
            <a:ext cx="8382175" cy="2270935"/>
          </a:xfrm>
          <a:prstGeom prst="rect">
            <a:avLst/>
          </a:prstGeom>
        </p:spPr>
        <p:txBody>
          <a:bodyPr anchor="t" rtlCol="false" tIns="0" lIns="0" bIns="0" rIns="0">
            <a:spAutoFit/>
          </a:bodyPr>
          <a:lstStyle/>
          <a:p>
            <a:pPr algn="l">
              <a:lnSpc>
                <a:spcPts val="4385"/>
              </a:lnSpc>
            </a:pPr>
            <a:r>
              <a:rPr lang="en-US" sz="3024" spc="-90">
                <a:solidFill>
                  <a:srgbClr val="FFFFFF"/>
                </a:solidFill>
                <a:latin typeface="More Sugar Thin"/>
                <a:ea typeface="More Sugar Thin"/>
                <a:cs typeface="More Sugar Thin"/>
                <a:sym typeface="More Sugar Thin"/>
              </a:rPr>
              <a:t>In a collaborative recommendation system, recommendations are based on the preferences of similar users. Content liked or viewed by users with tastes like yours will be suggested to you.</a:t>
            </a:r>
          </a:p>
        </p:txBody>
      </p:sp>
    </p:spTree>
  </p:cSld>
  <p:clrMapOvr>
    <a:masterClrMapping/>
  </p:clrMapOvr>
  <p:timing>
    <p:tnLst>
      <p:par>
        <p:cTn dur="indefinite" restart="never" nodeType="tmRoot">
          <p:childTnLst>
            <p:video>
              <p:cMediaNode vol="0">
                <p:cTn fill="hold" display="false">
                  <p:stCondLst>
                    <p:cond delay="indefinite"/>
                  </p:stCondLst>
                </p:cTn>
                <p:tgtEl>
                  <p:spTgt spid="8"/>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030477" y="-2693319"/>
            <a:ext cx="23136462" cy="13256241"/>
          </a:xfrm>
          <a:custGeom>
            <a:avLst/>
            <a:gdLst/>
            <a:ahLst/>
            <a:cxnLst/>
            <a:rect r="r" b="b" t="t" l="l"/>
            <a:pathLst>
              <a:path h="13256241" w="23136462">
                <a:moveTo>
                  <a:pt x="0" y="0"/>
                </a:moveTo>
                <a:lnTo>
                  <a:pt x="23136462" y="0"/>
                </a:lnTo>
                <a:lnTo>
                  <a:pt x="23136462" y="13256241"/>
                </a:lnTo>
                <a:lnTo>
                  <a:pt x="0" y="13256241"/>
                </a:lnTo>
                <a:lnTo>
                  <a:pt x="0" y="0"/>
                </a:lnTo>
                <a:close/>
              </a:path>
            </a:pathLst>
          </a:custGeom>
          <a:blipFill>
            <a:blip r:embed="rId3"/>
            <a:stretch>
              <a:fillRect l="-929" t="0" r="-929" b="0"/>
            </a:stretch>
          </a:blipFill>
        </p:spPr>
      </p:sp>
      <p:sp>
        <p:nvSpPr>
          <p:cNvPr name="Freeform 4" id="4"/>
          <p:cNvSpPr/>
          <p:nvPr/>
        </p:nvSpPr>
        <p:spPr>
          <a:xfrm flipH="true" flipV="false" rot="0">
            <a:off x="473736" y="311773"/>
            <a:ext cx="4680043" cy="1097683"/>
          </a:xfrm>
          <a:custGeom>
            <a:avLst/>
            <a:gdLst/>
            <a:ahLst/>
            <a:cxnLst/>
            <a:rect r="r" b="b" t="t" l="l"/>
            <a:pathLst>
              <a:path h="1097683" w="4680043">
                <a:moveTo>
                  <a:pt x="4680043" y="0"/>
                </a:moveTo>
                <a:lnTo>
                  <a:pt x="0" y="0"/>
                </a:lnTo>
                <a:lnTo>
                  <a:pt x="0" y="1097682"/>
                </a:lnTo>
                <a:lnTo>
                  <a:pt x="4680043" y="1097682"/>
                </a:lnTo>
                <a:lnTo>
                  <a:pt x="468004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3384679" y="394288"/>
            <a:ext cx="4328231" cy="1015167"/>
          </a:xfrm>
          <a:custGeom>
            <a:avLst/>
            <a:gdLst/>
            <a:ahLst/>
            <a:cxnLst/>
            <a:rect r="r" b="b" t="t" l="l"/>
            <a:pathLst>
              <a:path h="1015167" w="4328231">
                <a:moveTo>
                  <a:pt x="4328232" y="0"/>
                </a:moveTo>
                <a:lnTo>
                  <a:pt x="0" y="0"/>
                </a:lnTo>
                <a:lnTo>
                  <a:pt x="0" y="1015167"/>
                </a:lnTo>
                <a:lnTo>
                  <a:pt x="4328232" y="1015167"/>
                </a:lnTo>
                <a:lnTo>
                  <a:pt x="432823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279284" y="1745574"/>
            <a:ext cx="11729431" cy="8010330"/>
          </a:xfrm>
          <a:custGeom>
            <a:avLst/>
            <a:gdLst/>
            <a:ahLst/>
            <a:cxnLst/>
            <a:rect r="r" b="b" t="t" l="l"/>
            <a:pathLst>
              <a:path h="8010330" w="11729431">
                <a:moveTo>
                  <a:pt x="0" y="0"/>
                </a:moveTo>
                <a:lnTo>
                  <a:pt x="11729432" y="0"/>
                </a:lnTo>
                <a:lnTo>
                  <a:pt x="11729432" y="8010330"/>
                </a:lnTo>
                <a:lnTo>
                  <a:pt x="0" y="8010330"/>
                </a:lnTo>
                <a:lnTo>
                  <a:pt x="0" y="0"/>
                </a:lnTo>
                <a:close/>
              </a:path>
            </a:pathLst>
          </a:custGeom>
          <a:blipFill>
            <a:blip r:embed="rId6"/>
            <a:stretch>
              <a:fillRect l="0" t="-698" r="0" b="-2392"/>
            </a:stretch>
          </a:blipFill>
        </p:spPr>
      </p:sp>
      <p:sp>
        <p:nvSpPr>
          <p:cNvPr name="TextBox 7" id="7"/>
          <p:cNvSpPr txBox="true"/>
          <p:nvPr/>
        </p:nvSpPr>
        <p:spPr>
          <a:xfrm rot="0">
            <a:off x="1317317" y="453172"/>
            <a:ext cx="5440545" cy="843460"/>
          </a:xfrm>
          <a:prstGeom prst="rect">
            <a:avLst/>
          </a:prstGeom>
        </p:spPr>
        <p:txBody>
          <a:bodyPr anchor="t" rtlCol="false" tIns="0" lIns="0" bIns="0" rIns="0">
            <a:spAutoFit/>
          </a:bodyPr>
          <a:lstStyle/>
          <a:p>
            <a:pPr algn="l">
              <a:lnSpc>
                <a:spcPts val="3284"/>
              </a:lnSpc>
            </a:pPr>
            <a:r>
              <a:rPr lang="en-US" sz="2985">
                <a:solidFill>
                  <a:srgbClr val="000000"/>
                </a:solidFill>
                <a:latin typeface="More Sugar"/>
                <a:ea typeface="More Sugar"/>
                <a:cs typeface="More Sugar"/>
                <a:sym typeface="More Sugar"/>
              </a:rPr>
              <a:t>EXAMPLE OF REALTIME UBER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46579" y="-1726104"/>
            <a:ext cx="25484486" cy="14335024"/>
          </a:xfrm>
          <a:custGeom>
            <a:avLst/>
            <a:gdLst/>
            <a:ahLst/>
            <a:cxnLst/>
            <a:rect r="r" b="b" t="t" l="l"/>
            <a:pathLst>
              <a:path h="14335024" w="25484486">
                <a:moveTo>
                  <a:pt x="0" y="0"/>
                </a:moveTo>
                <a:lnTo>
                  <a:pt x="25484486" y="0"/>
                </a:lnTo>
                <a:lnTo>
                  <a:pt x="25484486" y="14335024"/>
                </a:lnTo>
                <a:lnTo>
                  <a:pt x="0" y="14335024"/>
                </a:lnTo>
                <a:lnTo>
                  <a:pt x="0" y="0"/>
                </a:lnTo>
                <a:close/>
              </a:path>
            </a:pathLst>
          </a:custGeom>
          <a:blipFill>
            <a:blip r:embed="rId3"/>
            <a:stretch>
              <a:fillRect l="0" t="0" r="0" b="0"/>
            </a:stretch>
          </a:blipFill>
        </p:spPr>
      </p:sp>
      <p:sp>
        <p:nvSpPr>
          <p:cNvPr name="Freeform 4" id="4"/>
          <p:cNvSpPr/>
          <p:nvPr/>
        </p:nvSpPr>
        <p:spPr>
          <a:xfrm flipH="true" flipV="false" rot="0">
            <a:off x="722700" y="1220851"/>
            <a:ext cx="5966165" cy="1399337"/>
          </a:xfrm>
          <a:custGeom>
            <a:avLst/>
            <a:gdLst/>
            <a:ahLst/>
            <a:cxnLst/>
            <a:rect r="r" b="b" t="t" l="l"/>
            <a:pathLst>
              <a:path h="1399337" w="5966165">
                <a:moveTo>
                  <a:pt x="5966165" y="0"/>
                </a:moveTo>
                <a:lnTo>
                  <a:pt x="0" y="0"/>
                </a:lnTo>
                <a:lnTo>
                  <a:pt x="0" y="1399337"/>
                </a:lnTo>
                <a:lnTo>
                  <a:pt x="5966165" y="1399337"/>
                </a:lnTo>
                <a:lnTo>
                  <a:pt x="596616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3446961" y="1220851"/>
            <a:ext cx="5966165" cy="1399337"/>
          </a:xfrm>
          <a:custGeom>
            <a:avLst/>
            <a:gdLst/>
            <a:ahLst/>
            <a:cxnLst/>
            <a:rect r="r" b="b" t="t" l="l"/>
            <a:pathLst>
              <a:path h="1399337" w="5966165">
                <a:moveTo>
                  <a:pt x="5966165" y="0"/>
                </a:moveTo>
                <a:lnTo>
                  <a:pt x="0" y="0"/>
                </a:lnTo>
                <a:lnTo>
                  <a:pt x="0" y="1399337"/>
                </a:lnTo>
                <a:lnTo>
                  <a:pt x="5966165" y="1399337"/>
                </a:lnTo>
                <a:lnTo>
                  <a:pt x="596616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9255" y="4118894"/>
            <a:ext cx="809445" cy="4407868"/>
          </a:xfrm>
          <a:custGeom>
            <a:avLst/>
            <a:gdLst/>
            <a:ahLst/>
            <a:cxnLst/>
            <a:rect r="r" b="b" t="t" l="l"/>
            <a:pathLst>
              <a:path h="4407868" w="809445">
                <a:moveTo>
                  <a:pt x="0" y="0"/>
                </a:moveTo>
                <a:lnTo>
                  <a:pt x="809445" y="0"/>
                </a:lnTo>
                <a:lnTo>
                  <a:pt x="809445" y="4407868"/>
                </a:lnTo>
                <a:lnTo>
                  <a:pt x="0" y="4407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0">
            <a:off x="16317481" y="4118894"/>
            <a:ext cx="807500" cy="4397280"/>
          </a:xfrm>
          <a:custGeom>
            <a:avLst/>
            <a:gdLst/>
            <a:ahLst/>
            <a:cxnLst/>
            <a:rect r="r" b="b" t="t" l="l"/>
            <a:pathLst>
              <a:path h="4397280" w="807500">
                <a:moveTo>
                  <a:pt x="807501" y="0"/>
                </a:moveTo>
                <a:lnTo>
                  <a:pt x="0" y="0"/>
                </a:lnTo>
                <a:lnTo>
                  <a:pt x="0" y="4397280"/>
                </a:lnTo>
                <a:lnTo>
                  <a:pt x="807501" y="4397280"/>
                </a:lnTo>
                <a:lnTo>
                  <a:pt x="80750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22700" y="4195380"/>
            <a:ext cx="15998532" cy="4759408"/>
          </a:xfrm>
          <a:prstGeom prst="rect">
            <a:avLst/>
          </a:prstGeom>
        </p:spPr>
        <p:txBody>
          <a:bodyPr anchor="t" rtlCol="false" tIns="0" lIns="0" bIns="0" rIns="0">
            <a:spAutoFit/>
          </a:bodyPr>
          <a:lstStyle/>
          <a:p>
            <a:pPr algn="l">
              <a:lnSpc>
                <a:spcPts val="4141"/>
              </a:lnSpc>
            </a:pPr>
            <a:r>
              <a:rPr lang="en-US" sz="2525" spc="-75">
                <a:solidFill>
                  <a:srgbClr val="FFFFFF"/>
                </a:solidFill>
                <a:latin typeface="More Sugar Thin"/>
                <a:ea typeface="More Sugar Thin"/>
                <a:cs typeface="More Sugar Thin"/>
                <a:sym typeface="More Sugar Thin"/>
              </a:rPr>
              <a:t>Recommender system is a powerful tool employed by many companies to enhance their marketing strategies by anticipating and meeting user needs and preferences. By analyzing user behavior, past interactions, and relevant patterns, these systems can provide personalized recommendations, improving user engagement and satisfaction.</a:t>
            </a:r>
            <a:r>
              <a:rPr lang="en-US" sz="2525" spc="-75">
                <a:solidFill>
                  <a:srgbClr val="FFFFFF"/>
                </a:solidFill>
                <a:latin typeface="More Sugar Thin"/>
                <a:ea typeface="More Sugar Thin"/>
                <a:cs typeface="More Sugar Thin"/>
                <a:sym typeface="More Sugar Thin"/>
              </a:rPr>
              <a:t>Two Types of recommendation System:</a:t>
            </a:r>
          </a:p>
          <a:p>
            <a:pPr algn="l" marL="545228" indent="-272614" lvl="1">
              <a:lnSpc>
                <a:spcPts val="4141"/>
              </a:lnSpc>
              <a:buFont typeface="Arial"/>
              <a:buChar char="•"/>
            </a:pPr>
            <a:r>
              <a:rPr lang="en-US" sz="2525" spc="-75">
                <a:solidFill>
                  <a:srgbClr val="FFFFFF"/>
                </a:solidFill>
                <a:latin typeface="More Sugar Thin"/>
                <a:ea typeface="More Sugar Thin"/>
                <a:cs typeface="More Sugar Thin"/>
                <a:sym typeface="More Sugar Thin"/>
              </a:rPr>
              <a:t>Content Based -&gt; Analyzing the specific features of items (such as genre, tags, or keywords) and user preferences to suggest similar items, which works well for new users without extensive data on past behavior.</a:t>
            </a:r>
          </a:p>
          <a:p>
            <a:pPr algn="l" marL="545228" indent="-272614" lvl="1">
              <a:lnSpc>
                <a:spcPts val="4141"/>
              </a:lnSpc>
              <a:buFont typeface="Arial"/>
              <a:buChar char="•"/>
            </a:pPr>
            <a:r>
              <a:rPr lang="en-US" sz="2525" spc="-75">
                <a:solidFill>
                  <a:srgbClr val="FFFFFF"/>
                </a:solidFill>
                <a:latin typeface="More Sugar Thin"/>
                <a:ea typeface="More Sugar Thin"/>
                <a:cs typeface="More Sugar Thin"/>
                <a:sym typeface="More Sugar Thin"/>
              </a:rPr>
              <a:t>Collabrative Based -&gt;  Focus on user interactions and feedback, leveraging the behavior of similar users to recommend items, making it highly effective for capturing evolving trends and preferences within a user community.</a:t>
            </a:r>
          </a:p>
          <a:p>
            <a:pPr algn="l">
              <a:lnSpc>
                <a:spcPts val="4141"/>
              </a:lnSpc>
            </a:pPr>
          </a:p>
        </p:txBody>
      </p:sp>
      <p:sp>
        <p:nvSpPr>
          <p:cNvPr name="Freeform 9" id="9"/>
          <p:cNvSpPr/>
          <p:nvPr/>
        </p:nvSpPr>
        <p:spPr>
          <a:xfrm flipH="false" flipV="false" rot="0">
            <a:off x="1175875" y="4763221"/>
            <a:ext cx="1648026" cy="68917"/>
          </a:xfrm>
          <a:custGeom>
            <a:avLst/>
            <a:gdLst/>
            <a:ahLst/>
            <a:cxnLst/>
            <a:rect r="r" b="b" t="t" l="l"/>
            <a:pathLst>
              <a:path h="68917" w="1648026">
                <a:moveTo>
                  <a:pt x="0" y="0"/>
                </a:moveTo>
                <a:lnTo>
                  <a:pt x="1648025" y="0"/>
                </a:lnTo>
                <a:lnTo>
                  <a:pt x="1648025" y="68917"/>
                </a:lnTo>
                <a:lnTo>
                  <a:pt x="0" y="689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435513">
            <a:off x="4156092" y="3060021"/>
            <a:ext cx="1652296" cy="958332"/>
          </a:xfrm>
          <a:custGeom>
            <a:avLst/>
            <a:gdLst/>
            <a:ahLst/>
            <a:cxnLst/>
            <a:rect r="r" b="b" t="t" l="l"/>
            <a:pathLst>
              <a:path h="958332" w="1652296">
                <a:moveTo>
                  <a:pt x="0" y="0"/>
                </a:moveTo>
                <a:lnTo>
                  <a:pt x="1652296" y="0"/>
                </a:lnTo>
                <a:lnTo>
                  <a:pt x="1652296" y="958332"/>
                </a:lnTo>
                <a:lnTo>
                  <a:pt x="0" y="9583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752501" y="1515743"/>
            <a:ext cx="8219615" cy="1085631"/>
          </a:xfrm>
          <a:prstGeom prst="rect">
            <a:avLst/>
          </a:prstGeom>
        </p:spPr>
        <p:txBody>
          <a:bodyPr anchor="t" rtlCol="false" tIns="0" lIns="0" bIns="0" rIns="0">
            <a:spAutoFit/>
          </a:bodyPr>
          <a:lstStyle/>
          <a:p>
            <a:pPr algn="l">
              <a:lnSpc>
                <a:spcPts val="8255"/>
              </a:lnSpc>
            </a:pPr>
            <a:r>
              <a:rPr lang="en-US" sz="7505">
                <a:solidFill>
                  <a:srgbClr val="000000"/>
                </a:solidFill>
                <a:latin typeface="More Sugar"/>
                <a:ea typeface="More Sugar"/>
                <a:cs typeface="More Sugar"/>
                <a:sym typeface="More Sugar"/>
              </a:rPr>
              <a:t>CONCLUSION</a:t>
            </a:r>
          </a:p>
        </p:txBody>
      </p:sp>
      <p:sp>
        <p:nvSpPr>
          <p:cNvPr name="TextBox 12" id="12"/>
          <p:cNvSpPr txBox="true"/>
          <p:nvPr/>
        </p:nvSpPr>
        <p:spPr>
          <a:xfrm rot="0">
            <a:off x="349959" y="3344688"/>
            <a:ext cx="11767862" cy="417573"/>
          </a:xfrm>
          <a:prstGeom prst="rect">
            <a:avLst/>
          </a:prstGeom>
        </p:spPr>
        <p:txBody>
          <a:bodyPr anchor="t" rtlCol="false" tIns="0" lIns="0" bIns="0" rIns="0">
            <a:spAutoFit/>
          </a:bodyPr>
          <a:lstStyle/>
          <a:p>
            <a:pPr algn="ctr">
              <a:lnSpc>
                <a:spcPts val="3239"/>
              </a:lnSpc>
            </a:pPr>
            <a:r>
              <a:rPr lang="en-US" sz="2944">
                <a:solidFill>
                  <a:srgbClr val="FFFFFF"/>
                </a:solidFill>
                <a:latin typeface="More Sugar"/>
                <a:ea typeface="More Sugar"/>
                <a:cs typeface="More Sugar"/>
                <a:sym typeface="More Sugar"/>
              </a:rPr>
              <a:t>SUMMARIZING THE MAJOR CONTEXT OF THIS PRESENTATION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290036" y="-2389225"/>
            <a:ext cx="22154687" cy="13142323"/>
          </a:xfrm>
          <a:custGeom>
            <a:avLst/>
            <a:gdLst/>
            <a:ahLst/>
            <a:cxnLst/>
            <a:rect r="r" b="b" t="t" l="l"/>
            <a:pathLst>
              <a:path h="13142323" w="22154687">
                <a:moveTo>
                  <a:pt x="0" y="0"/>
                </a:moveTo>
                <a:lnTo>
                  <a:pt x="22154687" y="0"/>
                </a:lnTo>
                <a:lnTo>
                  <a:pt x="22154687" y="13142323"/>
                </a:lnTo>
                <a:lnTo>
                  <a:pt x="0" y="13142323"/>
                </a:lnTo>
                <a:lnTo>
                  <a:pt x="0" y="0"/>
                </a:lnTo>
                <a:close/>
              </a:path>
            </a:pathLst>
          </a:custGeom>
          <a:blipFill>
            <a:blip r:embed="rId3"/>
            <a:stretch>
              <a:fillRect l="-2729" t="0" r="-2729" b="0"/>
            </a:stretch>
          </a:blipFill>
        </p:spPr>
      </p:sp>
      <p:sp>
        <p:nvSpPr>
          <p:cNvPr name="Freeform 4" id="4"/>
          <p:cNvSpPr/>
          <p:nvPr/>
        </p:nvSpPr>
        <p:spPr>
          <a:xfrm flipH="false" flipV="false" rot="-156245">
            <a:off x="3252182" y="4777690"/>
            <a:ext cx="11667627" cy="2736589"/>
          </a:xfrm>
          <a:custGeom>
            <a:avLst/>
            <a:gdLst/>
            <a:ahLst/>
            <a:cxnLst/>
            <a:rect r="r" b="b" t="t" l="l"/>
            <a:pathLst>
              <a:path h="2736589" w="11667627">
                <a:moveTo>
                  <a:pt x="0" y="0"/>
                </a:moveTo>
                <a:lnTo>
                  <a:pt x="11667627" y="0"/>
                </a:lnTo>
                <a:lnTo>
                  <a:pt x="11667627" y="2736589"/>
                </a:lnTo>
                <a:lnTo>
                  <a:pt x="0" y="2736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88882">
            <a:off x="7354149" y="1247133"/>
            <a:ext cx="2590861" cy="2914056"/>
          </a:xfrm>
          <a:custGeom>
            <a:avLst/>
            <a:gdLst/>
            <a:ahLst/>
            <a:cxnLst/>
            <a:rect r="r" b="b" t="t" l="l"/>
            <a:pathLst>
              <a:path h="2914056" w="2590861">
                <a:moveTo>
                  <a:pt x="0" y="0"/>
                </a:moveTo>
                <a:lnTo>
                  <a:pt x="2590861" y="0"/>
                </a:lnTo>
                <a:lnTo>
                  <a:pt x="2590861" y="2914056"/>
                </a:lnTo>
                <a:lnTo>
                  <a:pt x="0" y="29140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234792">
            <a:off x="3644966" y="5889466"/>
            <a:ext cx="11020820" cy="1169277"/>
          </a:xfrm>
          <a:prstGeom prst="rect">
            <a:avLst/>
          </a:prstGeom>
        </p:spPr>
        <p:txBody>
          <a:bodyPr anchor="t" rtlCol="false" tIns="0" lIns="0" bIns="0" rIns="0">
            <a:spAutoFit/>
          </a:bodyPr>
          <a:lstStyle/>
          <a:p>
            <a:pPr algn="ctr">
              <a:lnSpc>
                <a:spcPts val="8295"/>
              </a:lnSpc>
            </a:pPr>
            <a:r>
              <a:rPr lang="en-US" sz="9875">
                <a:solidFill>
                  <a:srgbClr val="000000"/>
                </a:solidFill>
                <a:latin typeface="More Sugar"/>
                <a:ea typeface="More Sugar"/>
                <a:cs typeface="More Sugar"/>
                <a:sym typeface="More Sugar"/>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DAGUwlgbWWM</dc:identifier>
  <dcterms:modified xsi:type="dcterms:W3CDTF">2011-08-01T06:04:30Z</dcterms:modified>
  <cp:revision>1</cp:revision>
  <dc:title>Warner &amp; Spencer</dc:title>
</cp:coreProperties>
</file>